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262" r:id="rId3"/>
    <p:sldId id="263" r:id="rId4"/>
    <p:sldId id="516" r:id="rId5"/>
    <p:sldId id="428" r:id="rId6"/>
    <p:sldId id="511" r:id="rId7"/>
    <p:sldId id="512" r:id="rId8"/>
    <p:sldId id="517" r:id="rId9"/>
    <p:sldId id="271" r:id="rId10"/>
    <p:sldId id="490" r:id="rId11"/>
    <p:sldId id="515" r:id="rId12"/>
    <p:sldId id="514" r:id="rId13"/>
    <p:sldId id="518" r:id="rId14"/>
    <p:sldId id="519" r:id="rId15"/>
    <p:sldId id="520" r:id="rId16"/>
    <p:sldId id="521" r:id="rId17"/>
    <p:sldId id="522" r:id="rId18"/>
    <p:sldId id="523" r:id="rId19"/>
    <p:sldId id="524" r:id="rId20"/>
    <p:sldId id="530" r:id="rId21"/>
    <p:sldId id="525" r:id="rId22"/>
    <p:sldId id="528" r:id="rId23"/>
    <p:sldId id="526" r:id="rId24"/>
    <p:sldId id="529" r:id="rId25"/>
    <p:sldId id="257" r:id="rId26"/>
    <p:sldId id="259" r:id="rId27"/>
    <p:sldId id="531" r:id="rId28"/>
    <p:sldId id="258" r:id="rId29"/>
    <p:sldId id="533" r:id="rId30"/>
    <p:sldId id="535" r:id="rId31"/>
    <p:sldId id="536" r:id="rId32"/>
    <p:sldId id="537" r:id="rId33"/>
    <p:sldId id="538" r:id="rId34"/>
    <p:sldId id="539" r:id="rId35"/>
    <p:sldId id="532" r:id="rId36"/>
    <p:sldId id="541" r:id="rId37"/>
    <p:sldId id="540" r:id="rId38"/>
    <p:sldId id="527" r:id="rId39"/>
    <p:sldId id="534" r:id="rId40"/>
    <p:sldId id="543" r:id="rId41"/>
    <p:sldId id="542" r:id="rId42"/>
    <p:sldId id="545" r:id="rId43"/>
    <p:sldId id="544" r:id="rId44"/>
    <p:sldId id="553" r:id="rId45"/>
    <p:sldId id="546" r:id="rId46"/>
    <p:sldId id="547" r:id="rId47"/>
    <p:sldId id="548" r:id="rId48"/>
    <p:sldId id="549" r:id="rId49"/>
    <p:sldId id="550" r:id="rId50"/>
    <p:sldId id="554" r:id="rId51"/>
    <p:sldId id="551" r:id="rId52"/>
    <p:sldId id="552" r:id="rId53"/>
    <p:sldId id="29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C60BA7A-ED49-4DAD-B12F-6677F8FB4B2A}">
          <p14:sldIdLst>
            <p14:sldId id="261"/>
            <p14:sldId id="262"/>
            <p14:sldId id="263"/>
            <p14:sldId id="516"/>
            <p14:sldId id="428"/>
            <p14:sldId id="511"/>
            <p14:sldId id="512"/>
            <p14:sldId id="517"/>
            <p14:sldId id="271"/>
            <p14:sldId id="490"/>
            <p14:sldId id="515"/>
            <p14:sldId id="514"/>
            <p14:sldId id="518"/>
            <p14:sldId id="519"/>
            <p14:sldId id="520"/>
            <p14:sldId id="521"/>
            <p14:sldId id="522"/>
            <p14:sldId id="523"/>
            <p14:sldId id="524"/>
            <p14:sldId id="530"/>
            <p14:sldId id="525"/>
            <p14:sldId id="528"/>
            <p14:sldId id="526"/>
            <p14:sldId id="529"/>
            <p14:sldId id="257"/>
            <p14:sldId id="259"/>
            <p14:sldId id="531"/>
            <p14:sldId id="258"/>
            <p14:sldId id="533"/>
            <p14:sldId id="535"/>
            <p14:sldId id="536"/>
            <p14:sldId id="537"/>
            <p14:sldId id="538"/>
            <p14:sldId id="539"/>
            <p14:sldId id="532"/>
            <p14:sldId id="541"/>
            <p14:sldId id="540"/>
            <p14:sldId id="527"/>
            <p14:sldId id="534"/>
            <p14:sldId id="543"/>
            <p14:sldId id="542"/>
            <p14:sldId id="545"/>
            <p14:sldId id="544"/>
            <p14:sldId id="553"/>
            <p14:sldId id="546"/>
            <p14:sldId id="547"/>
            <p14:sldId id="548"/>
            <p14:sldId id="549"/>
            <p14:sldId id="550"/>
            <p14:sldId id="554"/>
            <p14:sldId id="551"/>
            <p14:sldId id="552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5" autoAdjust="0"/>
    <p:restoredTop sz="94660"/>
  </p:normalViewPr>
  <p:slideViewPr>
    <p:cSldViewPr snapToGrid="0">
      <p:cViewPr varScale="1">
        <p:scale>
          <a:sx n="98" d="100"/>
          <a:sy n="98" d="100"/>
        </p:scale>
        <p:origin x="45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5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02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2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3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4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4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8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83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1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A6CAB7-AED5-4961-B928-4246D75D9E72}" type="datetimeFigureOut">
              <a:rPr lang="ru-RU" smtClean="0"/>
              <a:t>11.05.2023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oo.su/oxz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FD142-E878-461F-8C25-A2F0BFFC5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546" y="1122363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Занятие </a:t>
            </a:r>
            <a:r>
              <a:rPr lang="en-US" dirty="0"/>
              <a:t>2</a:t>
            </a:r>
            <a:r>
              <a:rPr lang="ru-RU" dirty="0"/>
              <a:t>.13. Лекция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1B9868-42ED-4599-A5E2-8A8E50F13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46" y="2794917"/>
            <a:ext cx="9909305" cy="1803187"/>
          </a:xfrm>
        </p:spPr>
        <p:txBody>
          <a:bodyPr>
            <a:noAutofit/>
          </a:bodyPr>
          <a:lstStyle/>
          <a:p>
            <a:endParaRPr lang="ru-RU" sz="3400" b="1" dirty="0"/>
          </a:p>
          <a:p>
            <a:pPr>
              <a:lnSpc>
                <a:spcPct val="120000"/>
              </a:lnSpc>
            </a:pPr>
            <a:r>
              <a:rPr lang="ru-RU" sz="3400" b="1" dirty="0"/>
              <a:t>Компоненты</a:t>
            </a:r>
            <a:r>
              <a:rPr lang="en-US" sz="3400" b="1" dirty="0"/>
              <a:t> </a:t>
            </a:r>
            <a:r>
              <a:rPr lang="ru-RU" sz="3400" b="1" dirty="0" err="1"/>
              <a:t>Android</a:t>
            </a:r>
            <a:r>
              <a:rPr lang="ru-RU" sz="3400" b="1" dirty="0"/>
              <a:t>-приложений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4E6E536D-EE85-478A-8063-6D230ABD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66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Широковещательные сообщения (</a:t>
            </a:r>
            <a:r>
              <a:rPr lang="en-US" dirty="0"/>
              <a:t>broadcast messages</a:t>
            </a:r>
            <a:r>
              <a:rPr lang="ru-RU" dirty="0"/>
              <a:t>)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661675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системе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существует понятие 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широковещательных сообщений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которые можно как отправлять, так и принимать. Для отправки сообщений, предназначенных не какому-то отдельному приложению или компоненту, а всей системе применяются намерения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intents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Любое приложение, у которого есть специальный приёмник, может поймать это сообщение и обработать полученную информацию.</a:t>
            </a:r>
          </a:p>
        </p:txBody>
      </p:sp>
      <p:pic>
        <p:nvPicPr>
          <p:cNvPr id="2050" name="Picture 2" descr="https://www.meme-arsenal.com/memes/765e40e3933862f691572716dcfc492f.jpg">
            <a:extLst>
              <a:ext uri="{FF2B5EF4-FFF2-40B4-BE49-F238E27FC236}">
                <a16:creationId xmlns:a16="http://schemas.microsoft.com/office/drawing/2014/main" id="{00810A13-2810-4769-927D-A712EA8AC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30"/>
          <a:stretch/>
        </p:blipFill>
        <p:spPr bwMode="auto">
          <a:xfrm>
            <a:off x="8122474" y="2125534"/>
            <a:ext cx="3033206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7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Broadcast Receivers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3543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Broadcast Receivers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Широковещательные приемники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это компоненты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приложении, которые прослушивают широковещательные сообщения (или события) из разных точек: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 других приложений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 самой системы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 текущего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5376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Широковещательные сообщения (</a:t>
            </a:r>
            <a:r>
              <a:rPr lang="en-US" dirty="0"/>
              <a:t>broadcast messages</a:t>
            </a:r>
            <a:r>
              <a:rPr lang="ru-RU" dirty="0"/>
              <a:t>)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Примеры широковещательных сообщений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отправляемых системой:</a:t>
            </a: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ACTION_BOOT_COMPLETED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ACTION_SCREEN_ON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ACTION_SCREEN_OFF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ACTION_TIME_CHANGED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ACTION_PACKAGE_ADDED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ACTION_POWER_CONNECTED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ACTION_AIRPLANE_MODE_CHANGED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01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Регистрация </a:t>
            </a:r>
            <a:r>
              <a:rPr lang="en-US" dirty="0"/>
              <a:t>Broadcast Receivers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436754"/>
            <a:ext cx="10058400" cy="206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Статически: в файле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AndroidManifest.xml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приложения (начиная с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8.0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уровень API 26 система накладывает дополнительные ограничения).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Динамически: в программном коде приложения.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1F63617-CBEB-4F24-BBB3-AD92ECBB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47" t="17660" r="36629" b="67446"/>
          <a:stretch/>
        </p:blipFill>
        <p:spPr>
          <a:xfrm>
            <a:off x="1458338" y="3589505"/>
            <a:ext cx="9275324" cy="26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5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регистрации </a:t>
            </a:r>
            <a:r>
              <a:rPr lang="en-US" dirty="0"/>
              <a:t>Broadcast Receiver </a:t>
            </a:r>
            <a:r>
              <a:rPr lang="ru-RU" dirty="0"/>
              <a:t>в файле манифеста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2A4EB-ED8F-408B-9D9F-E792BD3E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6" t="17731" r="30821" b="62908"/>
          <a:stretch/>
        </p:blipFill>
        <p:spPr>
          <a:xfrm>
            <a:off x="1215956" y="2213042"/>
            <a:ext cx="9939724" cy="34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1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D915FF-EBEF-47B5-B9E5-67493D0A0B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19" t="74397" r="22311" b="19149"/>
          <a:stretch/>
        </p:blipFill>
        <p:spPr>
          <a:xfrm>
            <a:off x="301559" y="3429000"/>
            <a:ext cx="7419675" cy="1123547"/>
          </a:xfrm>
          <a:prstGeom prst="rect">
            <a:avLst/>
          </a:prstGeom>
        </p:spPr>
      </p:pic>
      <p:pic>
        <p:nvPicPr>
          <p:cNvPr id="6" name="device-2023-05-09-172649">
            <a:hlinkClick r:id="" action="ppaction://media"/>
            <a:extLst>
              <a:ext uri="{FF2B5EF4-FFF2-40B4-BE49-F238E27FC236}">
                <a16:creationId xmlns:a16="http://schemas.microsoft.com/office/drawing/2014/main" id="{264E2B0E-4C84-429E-8521-ACB2593EB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5968" y="0"/>
            <a:ext cx="3336925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8F13179-63CB-4E1B-9CAB-14FCC1C7B057}"/>
              </a:ext>
            </a:extLst>
          </p:cNvPr>
          <p:cNvSpPr/>
          <p:nvPr/>
        </p:nvSpPr>
        <p:spPr>
          <a:xfrm>
            <a:off x="301559" y="1753930"/>
            <a:ext cx="7419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После того как системное событие произошло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было отправлено широковещательное сообщение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будет выполнен код метода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onReceive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1563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регистрации </a:t>
            </a:r>
            <a:r>
              <a:rPr lang="en-US" dirty="0"/>
              <a:t>Broadcast Receiver </a:t>
            </a:r>
            <a:r>
              <a:rPr lang="ru-RU" dirty="0"/>
              <a:t>в коде приложения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243880-46AE-4DA7-8AB0-111C153A9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6" t="22482" r="39908" b="45532"/>
          <a:stretch/>
        </p:blipFill>
        <p:spPr>
          <a:xfrm>
            <a:off x="2372738" y="1809345"/>
            <a:ext cx="7446524" cy="44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11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Пример отправки </a:t>
            </a:r>
            <a:r>
              <a:rPr lang="en-US" dirty="0"/>
              <a:t>Broadcast message </a:t>
            </a:r>
            <a:r>
              <a:rPr lang="ru-RU" dirty="0"/>
              <a:t>в коде приложения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F844C9-B00D-445E-9D30-A95C014EF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22" t="39149" r="34456" b="51560"/>
          <a:stretch/>
        </p:blipFill>
        <p:spPr>
          <a:xfrm>
            <a:off x="1202837" y="2558373"/>
            <a:ext cx="9952843" cy="15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8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3. </a:t>
            </a:r>
            <a:r>
              <a:rPr lang="en-US" sz="4000" dirty="0">
                <a:solidFill>
                  <a:schemeClr val="tx2"/>
                </a:solidFill>
              </a:rPr>
              <a:t>Services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19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Services (</a:t>
            </a:r>
            <a:r>
              <a:rPr lang="ru-RU" dirty="0"/>
              <a:t>службы</a:t>
            </a:r>
            <a:r>
              <a:rPr lang="en-US" dirty="0"/>
              <a:t>/</a:t>
            </a:r>
            <a:r>
              <a:rPr lang="ru-RU" dirty="0"/>
              <a:t>сервисы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477174"/>
            <a:ext cx="10058400" cy="483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службы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или сервисы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это компоненты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приложения, которые предназначены для выполнения каких-либо задач (в том числе длительных) в фоновом режиме без необходимости взаимодействия с пользовательским интерфейсом.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Что еще нужно знать о сервисе: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Регистрируется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AndroidManifest.xml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 создает нового потока (по умолчанию работает в главном потоке)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Работает в рамках текущего процесса (есть исключения)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Представлен классом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android.app.Service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доступ к контексту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6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66DD0-B8F0-41B1-8E10-6AF1B2A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44F49-D913-48D3-B3DB-C1D913A9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38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Класс </a:t>
            </a:r>
            <a:r>
              <a:rPr lang="en-US" sz="2800" dirty="0"/>
              <a:t>Application</a:t>
            </a:r>
            <a:endParaRPr lang="ru-RU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Broadcast Receivers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Services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Реализация уведомлений в приложениях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1CEF5172-A713-4E4D-97AB-65D30FF4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8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использовать сервисы</a:t>
            </a:r>
          </a:p>
        </p:txBody>
      </p:sp>
      <p:pic>
        <p:nvPicPr>
          <p:cNvPr id="1026" name="Picture 2" descr="https://www.meme-arsenal.com/memes/b32a64108df3d1562a4fc2517c49ecd5.jpg">
            <a:extLst>
              <a:ext uri="{FF2B5EF4-FFF2-40B4-BE49-F238E27FC236}">
                <a16:creationId xmlns:a16="http://schemas.microsoft.com/office/drawing/2014/main" id="{3FDE85AD-98EB-4F85-9253-58A2F795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038" y="1890712"/>
            <a:ext cx="3616642" cy="43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19A23E6-8EC0-46EB-A7FC-F46A77A3C5E7}"/>
              </a:ext>
            </a:extLst>
          </p:cNvPr>
          <p:cNvSpPr/>
          <p:nvPr/>
        </p:nvSpPr>
        <p:spPr>
          <a:xfrm>
            <a:off x="1097280" y="2262872"/>
            <a:ext cx="60988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Проигрывание музыки</a:t>
            </a:r>
          </a:p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Загрузка файлов</a:t>
            </a:r>
          </a:p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уведомлений</a:t>
            </a:r>
          </a:p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Синхронизация данных с сервером</a:t>
            </a:r>
          </a:p>
          <a:p>
            <a:pPr marL="457200" indent="-4572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Любая другая продолжительная работа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когда не требуется взаимодействие с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2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сервиса в </a:t>
            </a:r>
            <a:r>
              <a:rPr lang="en-US" dirty="0"/>
              <a:t>Android Studio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7C5193-59F5-4BBA-B7FA-78A402970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17235" r="47399" b="36028"/>
          <a:stretch/>
        </p:blipFill>
        <p:spPr>
          <a:xfrm>
            <a:off x="2159539" y="1818301"/>
            <a:ext cx="7159557" cy="444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66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сервиса в </a:t>
            </a:r>
            <a:r>
              <a:rPr lang="en-US" dirty="0"/>
              <a:t>Android Studio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321EEA-ED07-4E81-8C14-D18409328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4" t="17376" r="53472" b="64752"/>
          <a:stretch/>
        </p:blipFill>
        <p:spPr>
          <a:xfrm>
            <a:off x="1842581" y="1979578"/>
            <a:ext cx="8506838" cy="41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0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сервиса в </a:t>
            </a:r>
            <a:r>
              <a:rPr lang="en-US" dirty="0"/>
              <a:t>Android Studio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209B06-89C4-47D4-8105-5F0249B1BF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0" t="30568" r="51389" b="60496"/>
          <a:stretch/>
        </p:blipFill>
        <p:spPr>
          <a:xfrm>
            <a:off x="1205428" y="1843874"/>
            <a:ext cx="9834745" cy="266489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5D0A05-8073-491B-8E09-1497D27F8817}"/>
              </a:ext>
            </a:extLst>
          </p:cNvPr>
          <p:cNvSpPr/>
          <p:nvPr/>
        </p:nvSpPr>
        <p:spPr>
          <a:xfrm>
            <a:off x="1097280" y="4649821"/>
            <a:ext cx="99364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android:icon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android:label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android:permission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android:process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25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сервисов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52638"/>
            <a:ext cx="10002952" cy="263366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Started (</a:t>
            </a:r>
            <a:r>
              <a:rPr lang="ru-RU" sz="2400" b="1" dirty="0"/>
              <a:t>запущенные</a:t>
            </a:r>
            <a:r>
              <a:rPr lang="en-US" sz="2400" b="1" dirty="0"/>
              <a:t>)</a:t>
            </a:r>
            <a:r>
              <a:rPr lang="ru-RU" sz="2400" b="1" dirty="0"/>
              <a:t> </a:t>
            </a:r>
            <a:r>
              <a:rPr lang="en-US" sz="2400" b="1" dirty="0"/>
              <a:t>Service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Стартует вызовом метода </a:t>
            </a:r>
            <a:r>
              <a:rPr lang="ru-RU" sz="2400" dirty="0" err="1"/>
              <a:t>startService</a:t>
            </a:r>
            <a:r>
              <a:rPr lang="ru-RU" sz="2400" dirty="0"/>
              <a:t>(). После остановки/уничтожения вызывающего компонента сервис будет функционировать в фоновом режиме. Обычно запущенный сервис не возвращает результатов вызывающему компоненту, и должен остановиться самостоятельно после завершения операции.</a:t>
            </a:r>
            <a:endParaRPr lang="en-US" sz="2400" dirty="0"/>
          </a:p>
          <a:p>
            <a:pPr marL="0" indent="0" algn="just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1374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сервисов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49699"/>
            <a:ext cx="10002952" cy="30051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sz="2400" b="1" dirty="0"/>
              <a:t> </a:t>
            </a:r>
            <a:r>
              <a:rPr lang="en-US" sz="2400" b="1" dirty="0"/>
              <a:t>Bounded (</a:t>
            </a:r>
            <a:r>
              <a:rPr lang="ru-RU" sz="2400" b="1" dirty="0"/>
              <a:t>связанный</a:t>
            </a:r>
            <a:r>
              <a:rPr lang="en-US" sz="2400" b="1" dirty="0"/>
              <a:t>)</a:t>
            </a:r>
            <a:r>
              <a:rPr lang="ru-RU" sz="2400" b="1" dirty="0"/>
              <a:t> </a:t>
            </a:r>
            <a:r>
              <a:rPr lang="en-US" sz="2400" b="1" dirty="0"/>
              <a:t>Service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Создается вызовом метода </a:t>
            </a:r>
            <a:r>
              <a:rPr lang="ru-RU" sz="2400" dirty="0" err="1"/>
              <a:t>bindService</a:t>
            </a:r>
            <a:r>
              <a:rPr lang="ru-RU" sz="2400" dirty="0"/>
              <a:t>(). Привязанный сервис функционирует в режиме «клиент-сервер», позволяющий компонентам взаимодействовать с сервисом для отправки запросов и получения результатов. Привязанный сервис функционирует только пока к нему привязан другой компонент</a:t>
            </a:r>
            <a:r>
              <a:rPr lang="en-US" sz="2400" dirty="0"/>
              <a:t> (</a:t>
            </a:r>
            <a:r>
              <a:rPr lang="ru-RU" sz="2400" dirty="0"/>
              <a:t>компоненты</a:t>
            </a:r>
            <a:r>
              <a:rPr lang="en-US" sz="2400" dirty="0"/>
              <a:t>)</a:t>
            </a:r>
            <a:r>
              <a:rPr lang="ru-RU" sz="2400" dirty="0"/>
              <a:t> приложения.</a:t>
            </a:r>
          </a:p>
          <a:p>
            <a:pPr marL="0" indent="0" algn="just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69047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</a:t>
            </a:r>
            <a:r>
              <a:rPr lang="en-US" dirty="0"/>
              <a:t>callback-</a:t>
            </a:r>
            <a:r>
              <a:rPr lang="ru-RU" dirty="0"/>
              <a:t>методы класса </a:t>
            </a:r>
            <a:r>
              <a:rPr lang="en-US" dirty="0"/>
              <a:t>Service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6323"/>
            <a:ext cx="10058400" cy="4339651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2400" b="1" dirty="0" err="1"/>
              <a:t>onCreate</a:t>
            </a:r>
            <a:endParaRPr lang="en-US" sz="2400" b="1" dirty="0"/>
          </a:p>
          <a:p>
            <a:pPr algn="just">
              <a:lnSpc>
                <a:spcPct val="110000"/>
              </a:lnSpc>
            </a:pPr>
            <a:r>
              <a:rPr lang="ru-RU" sz="2400" dirty="0"/>
              <a:t>Вызывается системой при создании (запуске) службы любого типа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b="1" dirty="0" err="1"/>
              <a:t>onStartCommand</a:t>
            </a:r>
            <a:r>
              <a:rPr lang="en-US" sz="2400" b="1" dirty="0"/>
              <a:t> </a:t>
            </a:r>
            <a:endParaRPr lang="ru-RU" sz="2400" b="1" dirty="0"/>
          </a:p>
          <a:p>
            <a:pPr algn="just">
              <a:lnSpc>
                <a:spcPct val="110000"/>
              </a:lnSpc>
            </a:pPr>
            <a:r>
              <a:rPr lang="ru-RU" sz="2400" dirty="0"/>
              <a:t>Вызывается системой при использовании метода </a:t>
            </a:r>
            <a:r>
              <a:rPr lang="ru-RU" sz="2400" dirty="0" err="1"/>
              <a:t>startService</a:t>
            </a:r>
            <a:r>
              <a:rPr lang="ru-RU" sz="2400" dirty="0"/>
              <a:t>(). Как правило содержит рабочий код службы</a:t>
            </a:r>
            <a:r>
              <a:rPr lang="en-US" sz="2400" dirty="0"/>
              <a:t>.</a:t>
            </a:r>
            <a:r>
              <a:rPr lang="ru-RU" sz="2400" dirty="0"/>
              <a:t> Должен возвращать значение типа </a:t>
            </a:r>
            <a:r>
              <a:rPr lang="en-US" sz="2400" dirty="0"/>
              <a:t>int, </a:t>
            </a:r>
            <a:r>
              <a:rPr lang="ru-RU" sz="2400" dirty="0"/>
              <a:t>определяющее режим перезапуска сервиса: </a:t>
            </a:r>
            <a:r>
              <a:rPr lang="en-US" sz="2400" dirty="0"/>
              <a:t>START_STICKY (1), START_NOT_STICKY (2), START_REDELIVER_INTENT</a:t>
            </a:r>
            <a:r>
              <a:rPr lang="ru-RU" sz="2400" dirty="0"/>
              <a:t> (3).</a:t>
            </a:r>
            <a:endParaRPr lang="en-US" sz="2400" dirty="0"/>
          </a:p>
          <a:p>
            <a:pPr marL="0" indent="0" algn="just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93558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</a:t>
            </a:r>
            <a:r>
              <a:rPr lang="en-US" dirty="0"/>
              <a:t>callback-</a:t>
            </a:r>
            <a:r>
              <a:rPr lang="ru-RU" dirty="0"/>
              <a:t>методы класса </a:t>
            </a:r>
            <a:r>
              <a:rPr lang="en-US" dirty="0"/>
              <a:t>Service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1188"/>
            <a:ext cx="10058400" cy="497681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ru-RU" sz="2400" b="1" dirty="0" err="1"/>
              <a:t>onBind</a:t>
            </a:r>
            <a:r>
              <a:rPr lang="ru-RU" sz="2400" dirty="0"/>
              <a:t>. Система вызовет этот метод, когда другой компонент захочет сделать привязку к службе вызовом </a:t>
            </a:r>
            <a:r>
              <a:rPr lang="ru-RU" sz="2400" dirty="0" err="1"/>
              <a:t>bindService</a:t>
            </a:r>
            <a:r>
              <a:rPr lang="ru-RU" sz="2400" dirty="0"/>
              <a:t>. В Вашей реализации этого метода Вы должны предоставить интерфейс, через который клиенты будут общаться со службой, путем возврата </a:t>
            </a:r>
            <a:r>
              <a:rPr lang="ru-RU" sz="2400" dirty="0" err="1"/>
              <a:t>IBinder</a:t>
            </a:r>
            <a:r>
              <a:rPr lang="ru-RU" sz="2400" dirty="0"/>
              <a:t>. </a:t>
            </a:r>
            <a:endParaRPr lang="ru-RU" sz="2400" b="1" dirty="0"/>
          </a:p>
          <a:p>
            <a:pPr algn="just">
              <a:lnSpc>
                <a:spcPct val="110000"/>
              </a:lnSpc>
            </a:pPr>
            <a:r>
              <a:rPr lang="en-US" sz="2400" b="1" dirty="0" err="1"/>
              <a:t>onUnbind</a:t>
            </a:r>
            <a:r>
              <a:rPr lang="ru-RU" sz="2400" b="1" dirty="0"/>
              <a:t> </a:t>
            </a:r>
          </a:p>
          <a:p>
            <a:pPr algn="just">
              <a:lnSpc>
                <a:spcPct val="110000"/>
              </a:lnSpc>
            </a:pPr>
            <a:r>
              <a:rPr lang="ru-RU" sz="2400" dirty="0"/>
              <a:t>Вызывается при «отвязке» от службы после вызова метода  </a:t>
            </a:r>
            <a:r>
              <a:rPr lang="en-US" sz="2400" dirty="0" err="1"/>
              <a:t>unbindService</a:t>
            </a:r>
            <a:r>
              <a:rPr lang="ru-RU" sz="2400" dirty="0"/>
              <a:t>.</a:t>
            </a:r>
            <a:endParaRPr lang="en-US" sz="2400" dirty="0"/>
          </a:p>
          <a:p>
            <a:pPr algn="just">
              <a:lnSpc>
                <a:spcPct val="110000"/>
              </a:lnSpc>
            </a:pPr>
            <a:r>
              <a:rPr lang="en-US" sz="2400" b="1" dirty="0" err="1"/>
              <a:t>onDestroy</a:t>
            </a:r>
            <a:endParaRPr lang="ru-RU" sz="2400" b="1" dirty="0"/>
          </a:p>
          <a:p>
            <a:pPr algn="just">
              <a:lnSpc>
                <a:spcPct val="110000"/>
              </a:lnSpc>
            </a:pPr>
            <a:r>
              <a:rPr lang="ru-RU" sz="2400" dirty="0"/>
              <a:t>Вызывается системой при уничтожении службы или после вызова одного из методов</a:t>
            </a:r>
            <a:r>
              <a:rPr lang="en-US" sz="2400" dirty="0"/>
              <a:t>:</a:t>
            </a:r>
            <a:r>
              <a:rPr lang="ru-RU" sz="2400" dirty="0"/>
              <a:t> </a:t>
            </a:r>
            <a:r>
              <a:rPr lang="en-US" sz="2400" dirty="0" err="1"/>
              <a:t>stopService</a:t>
            </a:r>
            <a:r>
              <a:rPr lang="en-US" sz="2400" dirty="0"/>
              <a:t>, </a:t>
            </a:r>
            <a:r>
              <a:rPr lang="en-US" sz="2400" dirty="0" err="1"/>
              <a:t>stopSelf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7877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78" y="550584"/>
            <a:ext cx="3657600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Жизненный цикл сервиса</a:t>
            </a:r>
          </a:p>
        </p:txBody>
      </p:sp>
      <p:pic>
        <p:nvPicPr>
          <p:cNvPr id="1026" name="Picture 2" descr="Service内核原理（一）：start与bind的区别_bugyinyin的博客-CSDN博客">
            <a:extLst>
              <a:ext uri="{FF2B5EF4-FFF2-40B4-BE49-F238E27FC236}">
                <a16:creationId xmlns:a16="http://schemas.microsoft.com/office/drawing/2014/main" id="{9CF195D2-6E33-4DFD-83F6-9A463D86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97" y="11796"/>
            <a:ext cx="6230815" cy="684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97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запуска сервиса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7A3E2A-2BC3-40EF-9AFC-A06733B9E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0" t="18653" r="36851" b="59503"/>
          <a:stretch/>
        </p:blipFill>
        <p:spPr>
          <a:xfrm>
            <a:off x="1191637" y="2522381"/>
            <a:ext cx="7499263" cy="28112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12B846-9E5D-4D62-A7C7-46D9A03E62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88" r="156" b="14848"/>
          <a:stretch/>
        </p:blipFill>
        <p:spPr>
          <a:xfrm>
            <a:off x="8792688" y="2053508"/>
            <a:ext cx="2479117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1. Класс </a:t>
            </a:r>
            <a:r>
              <a:rPr lang="en-US" sz="4400" dirty="0">
                <a:solidFill>
                  <a:schemeClr val="tx2"/>
                </a:solidFill>
              </a:rPr>
              <a:t>Application</a:t>
            </a:r>
            <a:br>
              <a:rPr lang="en-US" sz="4000" dirty="0"/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8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" y="594359"/>
            <a:ext cx="3871609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запуска сервиса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D7B2A0D-AC99-4F43-8F2F-4F1677D5B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1" t="11064" r="40884" b="33696"/>
          <a:stretch/>
        </p:blipFill>
        <p:spPr>
          <a:xfrm>
            <a:off x="4811947" y="53289"/>
            <a:ext cx="7060661" cy="675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Привязка к сервису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52638"/>
            <a:ext cx="10002952" cy="2633662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Создание класса-наследника </a:t>
            </a:r>
            <a:r>
              <a:rPr lang="en-US" sz="2400" dirty="0"/>
              <a:t>Binder </a:t>
            </a:r>
            <a:r>
              <a:rPr lang="ru-RU" sz="2400" dirty="0"/>
              <a:t>для получения объекта </a:t>
            </a:r>
            <a:r>
              <a:rPr lang="en-US" sz="2400" dirty="0"/>
              <a:t>Service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Переопределение метода </a:t>
            </a:r>
            <a:r>
              <a:rPr lang="en-US" sz="2400" b="1" dirty="0" err="1"/>
              <a:t>onBind</a:t>
            </a:r>
            <a:r>
              <a:rPr lang="ru-RU" sz="2400" dirty="0"/>
              <a:t> в классе сервиса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Реализация интерфейса </a:t>
            </a:r>
            <a:r>
              <a:rPr lang="en-US" sz="2400" dirty="0" err="1"/>
              <a:t>ServiceConnection</a:t>
            </a:r>
            <a:r>
              <a:rPr lang="en-US" sz="2400" dirty="0"/>
              <a:t> </a:t>
            </a:r>
            <a:r>
              <a:rPr lang="ru-RU" sz="2400" dirty="0"/>
              <a:t>для отслеживания состояния сервиса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Вызов методов </a:t>
            </a:r>
            <a:r>
              <a:rPr lang="en-US" sz="2400" dirty="0" err="1"/>
              <a:t>bindService</a:t>
            </a:r>
            <a:r>
              <a:rPr lang="en-US" sz="2400" dirty="0"/>
              <a:t>/</a:t>
            </a:r>
            <a:r>
              <a:rPr lang="en-US" sz="2400" dirty="0" err="1"/>
              <a:t>unbindService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Вызов требуемых методов класса сервиса для взаимодействия</a:t>
            </a:r>
          </a:p>
        </p:txBody>
      </p:sp>
    </p:spTree>
    <p:extLst>
      <p:ext uri="{BB962C8B-B14F-4D97-AF65-F5344CB8AC3E}">
        <p14:creationId xmlns:p14="http://schemas.microsoft.com/office/powerpoint/2010/main" val="86584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привязки сервиса</a:t>
            </a:r>
            <a:r>
              <a:rPr lang="en-US" dirty="0"/>
              <a:t> (</a:t>
            </a:r>
            <a:r>
              <a:rPr lang="ru-RU" dirty="0"/>
              <a:t>этапы 1 и 2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19DFCB-FB39-412C-A122-1B1F5F006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89" t="10922" r="45272" b="56241"/>
          <a:stretch/>
        </p:blipFill>
        <p:spPr>
          <a:xfrm>
            <a:off x="2722933" y="1794753"/>
            <a:ext cx="6746133" cy="44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8" y="871597"/>
            <a:ext cx="4066162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привязки сервиса (этап 3)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A25958C-EEA2-4AA9-A97F-5EFBAF9D1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8" t="8667" r="32151" b="41489"/>
          <a:stretch/>
        </p:blipFill>
        <p:spPr>
          <a:xfrm>
            <a:off x="4160850" y="662452"/>
            <a:ext cx="8031150" cy="58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9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привязки сервиса</a:t>
            </a:r>
            <a:r>
              <a:rPr lang="en-US" dirty="0"/>
              <a:t> (</a:t>
            </a:r>
            <a:r>
              <a:rPr lang="ru-RU" dirty="0"/>
              <a:t>этапы </a:t>
            </a:r>
            <a:r>
              <a:rPr lang="en-US" dirty="0"/>
              <a:t>4</a:t>
            </a:r>
            <a:r>
              <a:rPr lang="ru-RU" dirty="0"/>
              <a:t> и </a:t>
            </a:r>
            <a:r>
              <a:rPr lang="en-US" dirty="0"/>
              <a:t>5)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174CFC-7728-4A9F-8D59-B7BCA8F5C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0" t="13475" r="33481" b="46950"/>
          <a:stretch/>
        </p:blipFill>
        <p:spPr>
          <a:xfrm>
            <a:off x="1206230" y="1809344"/>
            <a:ext cx="7286017" cy="45223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C481EA-B0C7-4205-BE76-88DD78778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99"/>
          <a:stretch/>
        </p:blipFill>
        <p:spPr>
          <a:xfrm>
            <a:off x="8544634" y="1809344"/>
            <a:ext cx="2936425" cy="452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1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Сервисы для </a:t>
            </a:r>
            <a:r>
              <a:rPr lang="en-US" dirty="0"/>
              <a:t>Android 8</a:t>
            </a:r>
            <a:r>
              <a:rPr lang="ru-RU" dirty="0"/>
              <a:t> (</a:t>
            </a:r>
            <a:r>
              <a:rPr lang="en-US" dirty="0"/>
              <a:t>API 26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 выше</a:t>
            </a:r>
          </a:p>
        </p:txBody>
      </p:sp>
      <p:pic>
        <p:nvPicPr>
          <p:cNvPr id="6" name="Picture 2" descr="https://www.meme-arsenal.com/memes/7e8eb845374618f585effb8753b5642a.jpg">
            <a:extLst>
              <a:ext uri="{FF2B5EF4-FFF2-40B4-BE49-F238E27FC236}">
                <a16:creationId xmlns:a16="http://schemas.microsoft.com/office/drawing/2014/main" id="{23C7C1F5-A0D9-4E43-B358-7A472E74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55" y="1835789"/>
            <a:ext cx="7878594" cy="443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04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</a:t>
            </a:r>
            <a:r>
              <a:rPr lang="en-US" dirty="0"/>
              <a:t>Android Oreo (API 26)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49EA663-B997-47A8-A4D8-B876ADCC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633" y="1962150"/>
            <a:ext cx="10002952" cy="300513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2400" dirty="0"/>
              <a:t>Необходимо запускать службу с помощью нового метода  </a:t>
            </a:r>
            <a:r>
              <a:rPr lang="ru-RU" sz="2400" b="1" dirty="0" err="1"/>
              <a:t>startForegroundService</a:t>
            </a:r>
            <a:r>
              <a:rPr lang="ru-RU" sz="2400" dirty="0"/>
              <a:t>. И, после создания службы, у вас есть несколько секунд</a:t>
            </a:r>
            <a:r>
              <a:rPr lang="en-US" sz="2400" dirty="0"/>
              <a:t>,</a:t>
            </a:r>
            <a:r>
              <a:rPr lang="ru-RU" sz="2400" dirty="0"/>
              <a:t> чтобы вызвать метод </a:t>
            </a:r>
            <a:r>
              <a:rPr lang="ru-RU" sz="2400" b="1" dirty="0" err="1"/>
              <a:t>startForeground</a:t>
            </a:r>
            <a:r>
              <a:rPr lang="ru-RU" sz="2400" dirty="0"/>
              <a:t> запущенной службы и показать видимое пользователю уведомление. Иначе система останавливает службу и приложение завершится с ошибкой.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382E54-E574-435A-9DD4-0867E73DF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79" t="25333" r="38179" b="72340"/>
          <a:stretch/>
        </p:blipFill>
        <p:spPr>
          <a:xfrm>
            <a:off x="1151607" y="4549972"/>
            <a:ext cx="10002952" cy="4173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1AECFC-4880-4AFB-B0B7-A5D5DEE7F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7" t="28043" r="61144" b="69097"/>
          <a:stretch/>
        </p:blipFill>
        <p:spPr>
          <a:xfrm>
            <a:off x="1151607" y="5386629"/>
            <a:ext cx="10002952" cy="4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запуска сервиса с проверкой версии </a:t>
            </a:r>
            <a:r>
              <a:rPr lang="en-US" dirty="0"/>
              <a:t>Android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12B846-9E5D-4D62-A7C7-46D9A03E6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" t="88" r="156" b="14848"/>
          <a:stretch/>
        </p:blipFill>
        <p:spPr>
          <a:xfrm>
            <a:off x="8938604" y="2053507"/>
            <a:ext cx="2479117" cy="40467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1464EC-3395-4BB1-B267-3B9547856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1" t="17518" r="36939" b="52270"/>
          <a:stretch/>
        </p:blipFill>
        <p:spPr>
          <a:xfrm>
            <a:off x="906656" y="2053507"/>
            <a:ext cx="7817938" cy="40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</a:rPr>
              <a:t>4</a:t>
            </a:r>
            <a:r>
              <a:rPr lang="ru-RU" sz="4000" dirty="0">
                <a:solidFill>
                  <a:schemeClr val="tx2"/>
                </a:solidFill>
              </a:rPr>
              <a:t>. Реализация уведомлений в приложениях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4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782" y="1926431"/>
            <a:ext cx="10058401" cy="300513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/>
              <a:t>Notification</a:t>
            </a:r>
            <a:r>
              <a:rPr lang="en-US" sz="2400" dirty="0"/>
              <a:t> – </a:t>
            </a:r>
            <a:r>
              <a:rPr lang="ru-RU" sz="2400" dirty="0"/>
              <a:t>оповещение через строку состояния (</a:t>
            </a:r>
            <a:r>
              <a:rPr lang="en-US" sz="2400" dirty="0" err="1"/>
              <a:t>StatusBar</a:t>
            </a:r>
            <a:r>
              <a:rPr lang="ru-RU" sz="2400" dirty="0"/>
              <a:t>).</a:t>
            </a:r>
            <a:endParaRPr lang="en-US" sz="2400" dirty="0"/>
          </a:p>
        </p:txBody>
      </p:sp>
      <p:pic>
        <p:nvPicPr>
          <p:cNvPr id="1034" name="Picture 10" descr="Notification Icon Not Showing Android | Status Bar Notification Icon Android  - YouTube">
            <a:extLst>
              <a:ext uri="{FF2B5EF4-FFF2-40B4-BE49-F238E27FC236}">
                <a16:creationId xmlns:a16="http://schemas.microsoft.com/office/drawing/2014/main" id="{84039895-B11C-47EB-A907-76A119AFB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1950" r="13165"/>
          <a:stretch/>
        </p:blipFill>
        <p:spPr bwMode="auto">
          <a:xfrm>
            <a:off x="1184829" y="2476237"/>
            <a:ext cx="4379392" cy="288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otifications overview | Android Developers">
            <a:extLst>
              <a:ext uri="{FF2B5EF4-FFF2-40B4-BE49-F238E27FC236}">
                <a16:creationId xmlns:a16="http://schemas.microsoft.com/office/drawing/2014/main" id="{BC41B5AD-4E98-445F-8FCE-FF6B8B46D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 b="9960"/>
          <a:stretch/>
        </p:blipFill>
        <p:spPr bwMode="auto">
          <a:xfrm>
            <a:off x="6096000" y="2476237"/>
            <a:ext cx="4049625" cy="37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58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компоненты приложения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A1E393-CCC7-4678-9320-6C4C7E8A3BFA}"/>
              </a:ext>
            </a:extLst>
          </p:cNvPr>
          <p:cNvSpPr/>
          <p:nvPr/>
        </p:nvSpPr>
        <p:spPr>
          <a:xfrm>
            <a:off x="1097280" y="1582669"/>
            <a:ext cx="10058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Компоненты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Android-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приложения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это основные «строительные» блоки приложения. Каждый компонент – это </a:t>
            </a:r>
            <a:r>
              <a:rPr lang="ru-RU" sz="2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точка входа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через которую система или пользователь могут войти в разрабатываемое приложение. 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Существует четыре типа компонентов приложения: 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providers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Broadcast receivers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71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уведомлений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52638"/>
            <a:ext cx="10002952" cy="26336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ru-RU" sz="2400" dirty="0"/>
              <a:t>Приложение</a:t>
            </a:r>
            <a:endParaRPr lang="en-US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ru-RU" sz="2400" dirty="0"/>
              <a:t>Сервер (</a:t>
            </a:r>
            <a:r>
              <a:rPr lang="en-US" sz="2400" dirty="0"/>
              <a:t>INTERNET PUSH MESSAGE</a:t>
            </a:r>
            <a:r>
              <a:rPr lang="ru-RU" sz="2400" dirty="0"/>
              <a:t>)</a:t>
            </a:r>
            <a:endParaRPr lang="en-US" sz="2400" dirty="0"/>
          </a:p>
          <a:p>
            <a:pPr marL="3600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Firebase</a:t>
            </a:r>
          </a:p>
          <a:p>
            <a:pPr marL="3600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</a:t>
            </a:r>
            <a:r>
              <a:rPr lang="en-US" sz="2400" dirty="0" err="1"/>
              <a:t>OneSignal</a:t>
            </a:r>
            <a:endParaRPr lang="en-US" sz="2400" dirty="0"/>
          </a:p>
          <a:p>
            <a:pPr marL="3600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 Amazon SNS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81168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Демо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8D7BA1-2D8B-45A2-B027-00774EBA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517" y="1859199"/>
            <a:ext cx="5136163" cy="3005137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Установите </a:t>
            </a:r>
            <a:r>
              <a:rPr lang="ru-RU" sz="2400" dirty="0" err="1"/>
              <a:t>демо</a:t>
            </a:r>
            <a:r>
              <a:rPr lang="ru-RU" sz="2400" dirty="0"/>
              <a:t>-приложение</a:t>
            </a:r>
            <a:r>
              <a:rPr lang="en-US" sz="2400" dirty="0"/>
              <a:t>, </a:t>
            </a:r>
            <a:r>
              <a:rPr lang="ru-RU" sz="2400" dirty="0"/>
              <a:t>загрузив файл </a:t>
            </a:r>
            <a:r>
              <a:rPr lang="en-US" sz="2400" dirty="0" err="1"/>
              <a:t>apk</a:t>
            </a:r>
            <a:r>
              <a:rPr lang="ru-RU" sz="2400" dirty="0"/>
              <a:t> по ссылке </a:t>
            </a:r>
            <a:r>
              <a:rPr lang="en-US" sz="2400" dirty="0">
                <a:hlinkClick r:id="rId2"/>
              </a:rPr>
              <a:t>https://goo.su/oxz4</a:t>
            </a:r>
            <a:r>
              <a:rPr lang="en-US" sz="2400" dirty="0"/>
              <a:t>. </a:t>
            </a:r>
            <a:r>
              <a:rPr lang="ru-RU" sz="2400" dirty="0"/>
              <a:t>Это безопасно.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Запустите приложение и разрешите ему принимать уведомления (только для </a:t>
            </a:r>
            <a:r>
              <a:rPr lang="en-US" sz="2400" dirty="0"/>
              <a:t>Android 13 </a:t>
            </a:r>
            <a:r>
              <a:rPr lang="ru-RU" sz="2400" dirty="0"/>
              <a:t>и выше)</a:t>
            </a:r>
            <a:r>
              <a:rPr lang="en-US" sz="2400" dirty="0"/>
              <a:t>.</a:t>
            </a:r>
            <a:endParaRPr lang="ru-RU" sz="2400" dirty="0"/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Сверните приложение (чтобы оно продолжало работать в фоне)</a:t>
            </a:r>
            <a:r>
              <a:rPr lang="en-US" sz="2400" dirty="0"/>
              <a:t>.</a:t>
            </a:r>
          </a:p>
        </p:txBody>
      </p:sp>
      <p:pic>
        <p:nvPicPr>
          <p:cNvPr id="1032" name="Picture 8" descr="QR код будет доступен по ссылке">
            <a:extLst>
              <a:ext uri="{FF2B5EF4-FFF2-40B4-BE49-F238E27FC236}">
                <a16:creationId xmlns:a16="http://schemas.microsoft.com/office/drawing/2014/main" id="{5D746CDD-F58E-4662-8418-FB7F78058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76" y="1859199"/>
            <a:ext cx="4413520" cy="441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68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 в </a:t>
            </a:r>
            <a:r>
              <a:rPr lang="en-US" dirty="0"/>
              <a:t>Android SDK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964" y="1829274"/>
            <a:ext cx="10002952" cy="104562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Для устройств </a:t>
            </a:r>
            <a:r>
              <a:rPr lang="en-US" sz="2400" dirty="0"/>
              <a:t>c Android 13 </a:t>
            </a:r>
            <a:r>
              <a:rPr lang="ru-RU" sz="2400" dirty="0"/>
              <a:t>необходимо получить разрешение для работы уведомлений в приложении: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EDA93B-0073-4730-BD20-71A5C5A0D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0" t="21419" r="37959" b="75673"/>
          <a:stretch/>
        </p:blipFill>
        <p:spPr>
          <a:xfrm>
            <a:off x="1179964" y="5737249"/>
            <a:ext cx="9975716" cy="4981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D41920-08BC-4048-B906-5AFC6A003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397" t="27470" r="4252" b="55319"/>
          <a:stretch/>
        </p:blipFill>
        <p:spPr>
          <a:xfrm>
            <a:off x="4139119" y="2696503"/>
            <a:ext cx="3871609" cy="290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93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Классы для работы с уведомлениями в </a:t>
            </a:r>
            <a:r>
              <a:rPr lang="en-US" dirty="0"/>
              <a:t>Android SDK</a:t>
            </a:r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1415477"/>
            <a:ext cx="10002952" cy="42849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ru-RU" sz="2400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b="1" dirty="0"/>
              <a:t> </a:t>
            </a:r>
            <a:r>
              <a:rPr lang="en-US" sz="2400" b="1" dirty="0"/>
              <a:t>Notification</a:t>
            </a:r>
            <a:endParaRPr lang="ru-RU" sz="2400" b="1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Определяет свойства уведомления строки состояния: значок, расширенное сообщение и дополнительные параметры настройки (звук и пр.). Для удобного формирования требуемых параметров уведомления может использовать класс </a:t>
            </a:r>
            <a:r>
              <a:rPr lang="en-US" sz="2400" dirty="0" err="1"/>
              <a:t>Notification.Builder</a:t>
            </a:r>
            <a:r>
              <a:rPr lang="ru-RU" sz="2400" dirty="0"/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b="1" dirty="0"/>
              <a:t> </a:t>
            </a:r>
            <a:r>
              <a:rPr lang="en-US" sz="2400" b="1" dirty="0" err="1"/>
              <a:t>NotificationChannel</a:t>
            </a:r>
            <a:r>
              <a:rPr lang="en-US" sz="2400" b="1" dirty="0"/>
              <a:t> (</a:t>
            </a:r>
            <a:r>
              <a:rPr lang="ru-RU" sz="2400" b="1" dirty="0"/>
              <a:t>для </a:t>
            </a:r>
            <a:r>
              <a:rPr lang="en-US" sz="2400" b="1" dirty="0"/>
              <a:t>API ≥ 26)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Определяет свойства канала уведомлений.</a:t>
            </a:r>
            <a:endParaRPr lang="en-US" sz="2400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-US" sz="2400" b="1" dirty="0" err="1"/>
              <a:t>NotificationManager</a:t>
            </a:r>
            <a:endParaRPr lang="ru-RU" sz="2400" b="1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Системный сервис </a:t>
            </a:r>
            <a:r>
              <a:rPr lang="ru-RU" sz="2400" dirty="0" err="1"/>
              <a:t>Android</a:t>
            </a:r>
            <a:r>
              <a:rPr lang="ru-RU" sz="2400" dirty="0"/>
              <a:t>, который управляет всеми уведомлениями.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1987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Каналы уведомлений</a:t>
            </a:r>
          </a:p>
        </p:txBody>
      </p:sp>
      <p:pic>
        <p:nvPicPr>
          <p:cNvPr id="4098" name="Picture 2" descr="Screenshots of YouTube Notification Categories">
            <a:extLst>
              <a:ext uri="{FF2B5EF4-FFF2-40B4-BE49-F238E27FC236}">
                <a16:creationId xmlns:a16="http://schemas.microsoft.com/office/drawing/2014/main" id="{A88718C0-36FD-4C90-A1C4-46DF10EAB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024" r="2629" b="24732"/>
          <a:stretch/>
        </p:blipFill>
        <p:spPr bwMode="auto">
          <a:xfrm>
            <a:off x="1021403" y="1878409"/>
            <a:ext cx="10470986" cy="43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70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создания уведомления в коде приложения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81821"/>
            <a:ext cx="10002952" cy="5106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400" dirty="0"/>
              <a:t>Создание экземпляра класса </a:t>
            </a:r>
            <a:r>
              <a:rPr lang="en-US" sz="2400" dirty="0" err="1"/>
              <a:t>NotificationManager</a:t>
            </a:r>
            <a:r>
              <a:rPr lang="ru-RU" sz="2400" dirty="0"/>
              <a:t> с помощью контекста (в данном случае создание происходит в классе-наследнике </a:t>
            </a:r>
            <a:r>
              <a:rPr lang="en-US" sz="2400" dirty="0"/>
              <a:t>Context, </a:t>
            </a:r>
            <a:r>
              <a:rPr lang="ru-RU" sz="2400" dirty="0"/>
              <a:t>поэтому используется </a:t>
            </a:r>
            <a:r>
              <a:rPr lang="en-US" sz="2400" dirty="0"/>
              <a:t>this</a:t>
            </a:r>
            <a:r>
              <a:rPr lang="ru-RU" sz="2400" dirty="0"/>
              <a:t>):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12D086-106F-4811-A2CC-DE2E1017A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1" t="28653" r="46380" b="66950"/>
          <a:stretch/>
        </p:blipFill>
        <p:spPr>
          <a:xfrm>
            <a:off x="1152728" y="3506821"/>
            <a:ext cx="9979148" cy="107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6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создания уведомления в коде приложения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81821"/>
            <a:ext cx="10002952" cy="5106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 startAt="2"/>
            </a:pPr>
            <a:r>
              <a:rPr lang="ru-RU" sz="2400" dirty="0"/>
              <a:t>Создание канала уведомлений для устройств с </a:t>
            </a:r>
            <a:r>
              <a:rPr lang="en-US" sz="2400" dirty="0"/>
              <a:t>API 26 </a:t>
            </a:r>
            <a:r>
              <a:rPr lang="ru-RU" sz="2400" dirty="0"/>
              <a:t>и выше:</a:t>
            </a:r>
            <a:r>
              <a:rPr lang="en-US" sz="2400" dirty="0"/>
              <a:t> </a:t>
            </a: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FD5881-386A-4AB0-BD51-D018A17DB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4" t="34042" r="26788" b="46029"/>
          <a:stretch/>
        </p:blipFill>
        <p:spPr>
          <a:xfrm>
            <a:off x="1152728" y="2855068"/>
            <a:ext cx="9983042" cy="27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создания уведомления в коде приложения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81821"/>
            <a:ext cx="10002952" cy="5106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 startAt="3"/>
            </a:pPr>
            <a:r>
              <a:rPr lang="ru-RU" sz="2400" dirty="0"/>
              <a:t>Формирование внешнего вида уведомления через </a:t>
            </a:r>
            <a:r>
              <a:rPr lang="en-US" sz="2400" dirty="0"/>
              <a:t>Builder, </a:t>
            </a:r>
            <a:r>
              <a:rPr lang="ru-RU" sz="2400" dirty="0"/>
              <a:t>создание объекта </a:t>
            </a:r>
            <a:r>
              <a:rPr lang="en-US" sz="2400" dirty="0"/>
              <a:t>Notification:</a:t>
            </a: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8BC9F0-CE43-433A-A737-3944EB1D4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8" t="23760" r="38756" b="58510"/>
          <a:stretch/>
        </p:blipFill>
        <p:spPr>
          <a:xfrm>
            <a:off x="1211094" y="2947483"/>
            <a:ext cx="9944586" cy="33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0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создания уведомления в коде приложения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2081821"/>
            <a:ext cx="10002952" cy="510600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 startAt="4"/>
            </a:pPr>
            <a:r>
              <a:rPr lang="ru-RU" sz="2400" dirty="0"/>
              <a:t>Отображение уведомления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35AA55-10A3-4A8E-8EC4-221A880F7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6" t="50000" r="27940" b="42555"/>
          <a:stretch/>
        </p:blipFill>
        <p:spPr>
          <a:xfrm>
            <a:off x="1152728" y="2855067"/>
            <a:ext cx="10024832" cy="106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331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1"/>
            <a:ext cx="4192621" cy="2427051"/>
          </a:xfrm>
        </p:spPr>
        <p:txBody>
          <a:bodyPr>
            <a:normAutofit/>
          </a:bodyPr>
          <a:lstStyle/>
          <a:p>
            <a:r>
              <a:rPr lang="ru-RU" sz="4400" dirty="0"/>
              <a:t>Пример создания уведомления</a:t>
            </a:r>
          </a:p>
        </p:txBody>
      </p:sp>
      <p:pic>
        <p:nvPicPr>
          <p:cNvPr id="9" name="device-2023-05-12-193613">
            <a:hlinkClick r:id="" action="ppaction://media"/>
            <a:extLst>
              <a:ext uri="{FF2B5EF4-FFF2-40B4-BE49-F238E27FC236}">
                <a16:creationId xmlns:a16="http://schemas.microsoft.com/office/drawing/2014/main" id="{090A12F7-F5CA-44EE-AE83-5E19E49722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9763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Application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2" y="1949381"/>
            <a:ext cx="52208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Класс </a:t>
            </a:r>
            <a:r>
              <a:rPr lang="ru-RU" sz="2400" b="1" dirty="0" err="1">
                <a:solidFill>
                  <a:schemeClr val="tx2"/>
                </a:solidFill>
              </a:rPr>
              <a:t>Application</a:t>
            </a:r>
            <a:r>
              <a:rPr lang="ru-RU" sz="2400" dirty="0">
                <a:solidFill>
                  <a:schemeClr val="tx2"/>
                </a:solidFill>
              </a:rPr>
              <a:t> в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является базовым классом для всех приложений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и представляет собой точку входа в приложение. Он используется для хранения глобальных данных и состояний, доступных во всем приложении.</a:t>
            </a: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Класс </a:t>
            </a:r>
            <a:r>
              <a:rPr lang="ru-RU" sz="2400" b="1" dirty="0" err="1">
                <a:solidFill>
                  <a:schemeClr val="tx2"/>
                </a:solidFill>
              </a:rPr>
              <a:t>Application</a:t>
            </a:r>
            <a:r>
              <a:rPr lang="ru-RU" sz="2400" dirty="0">
                <a:solidFill>
                  <a:schemeClr val="tx2"/>
                </a:solidFill>
              </a:rPr>
              <a:t> наследуется от </a:t>
            </a:r>
            <a:r>
              <a:rPr lang="ru-RU" sz="2400" b="1" dirty="0" err="1">
                <a:solidFill>
                  <a:schemeClr val="tx2"/>
                </a:solidFill>
              </a:rPr>
              <a:t>Context</a:t>
            </a:r>
            <a:r>
              <a:rPr lang="ru-RU" sz="2400" dirty="0">
                <a:solidFill>
                  <a:schemeClr val="tx2"/>
                </a:solidFill>
              </a:rPr>
              <a:t>, что дает ему доступ к ресурсам и сервисам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026" name="Picture 2" descr="https://www.meme-arsenal.com/memes/e7615707418c2b3e9844bb8ddfe4240e.jpg">
            <a:extLst>
              <a:ext uri="{FF2B5EF4-FFF2-40B4-BE49-F238E27FC236}">
                <a16:creationId xmlns:a16="http://schemas.microsoft.com/office/drawing/2014/main" id="{4321F7A8-5941-4217-AF28-DD6CE57A6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r="8666" b="9858"/>
          <a:stretch/>
        </p:blipFill>
        <p:spPr bwMode="auto">
          <a:xfrm>
            <a:off x="6559362" y="1949381"/>
            <a:ext cx="4596318" cy="42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36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Список дополнительных возможностей по настройке уведомлений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4EB4218-3054-4716-A15C-8332F0C8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1415477"/>
            <a:ext cx="10002952" cy="42849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endParaRPr lang="ru-RU" sz="2400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dirty="0"/>
              <a:t> Группировка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dirty="0"/>
              <a:t> Звук</a:t>
            </a:r>
            <a:r>
              <a:rPr lang="en-US" sz="2400" dirty="0"/>
              <a:t>/</a:t>
            </a:r>
            <a:r>
              <a:rPr lang="ru-RU" sz="2400" dirty="0"/>
              <a:t>вибрация</a:t>
            </a:r>
            <a:r>
              <a:rPr lang="en-US" sz="2400" dirty="0"/>
              <a:t>/</a:t>
            </a:r>
            <a:r>
              <a:rPr lang="ru-RU" sz="2400" dirty="0"/>
              <a:t>светодиод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dirty="0"/>
              <a:t> Обновление состояния по </a:t>
            </a:r>
            <a:r>
              <a:rPr lang="en-US" sz="2400" dirty="0"/>
              <a:t>Id</a:t>
            </a:r>
            <a:endParaRPr lang="ru-RU" sz="2400" dirty="0"/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ru-RU" sz="2400" dirty="0"/>
              <a:t> Удаление по </a:t>
            </a:r>
            <a:r>
              <a:rPr lang="en-US" sz="2400" dirty="0"/>
              <a:t>Id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ru-RU" sz="2400" dirty="0"/>
              <a:t>Добавлять иконку, картинку или даже свой </a:t>
            </a:r>
            <a:r>
              <a:rPr lang="en-US" sz="2400" dirty="0"/>
              <a:t>layout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ru-RU" sz="2400" dirty="0"/>
              <a:t>Добавлять действия по нажатию на уведомления (или по нажатию на кнопки)</a:t>
            </a:r>
          </a:p>
        </p:txBody>
      </p:sp>
    </p:spTree>
    <p:extLst>
      <p:ext uri="{BB962C8B-B14F-4D97-AF65-F5344CB8AC3E}">
        <p14:creationId xmlns:p14="http://schemas.microsoft.com/office/powerpoint/2010/main" val="774331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Действие при нажатии на уведомление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397EE0-C752-43E0-B9DD-74B246E87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77" t="19007" r="31398" b="56880"/>
          <a:stretch/>
        </p:blipFill>
        <p:spPr>
          <a:xfrm>
            <a:off x="1181909" y="1838530"/>
            <a:ext cx="9936805" cy="3539504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C7FDDAA0-72CA-4D7B-88F7-E19F4C78B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728" y="5425498"/>
            <a:ext cx="10002952" cy="5106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ru-RU" sz="2400" dirty="0"/>
              <a:t>Ссылка на созданный объект </a:t>
            </a:r>
            <a:r>
              <a:rPr lang="en-US" sz="2400" dirty="0" err="1"/>
              <a:t>PendingIntent</a:t>
            </a:r>
            <a:r>
              <a:rPr lang="en-US" sz="2400" dirty="0"/>
              <a:t> </a:t>
            </a:r>
            <a:r>
              <a:rPr lang="ru-RU" sz="2400" dirty="0"/>
              <a:t>передается «</a:t>
            </a:r>
            <a:r>
              <a:rPr lang="ru-RU" sz="2400" dirty="0" err="1"/>
              <a:t>билдеру</a:t>
            </a:r>
            <a:r>
              <a:rPr lang="ru-RU" sz="2400" dirty="0"/>
              <a:t>» методом </a:t>
            </a:r>
            <a:r>
              <a:rPr lang="en-US" sz="2400" b="1" dirty="0" err="1"/>
              <a:t>setContentIntent</a:t>
            </a:r>
            <a:r>
              <a:rPr lang="ru-RU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139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17AB5-2D66-40BD-B096-E7A6716C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4401"/>
            <a:ext cx="4192621" cy="2427051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действия при нажатии на уведомление</a:t>
            </a:r>
          </a:p>
        </p:txBody>
      </p:sp>
      <p:pic>
        <p:nvPicPr>
          <p:cNvPr id="3" name="device-2023-05-12-201423">
            <a:hlinkClick r:id="" action="ppaction://media"/>
            <a:extLst>
              <a:ext uri="{FF2B5EF4-FFF2-40B4-BE49-F238E27FC236}">
                <a16:creationId xmlns:a16="http://schemas.microsoft.com/office/drawing/2014/main" id="{672CDA44-F98F-4334-B062-F29E34D15E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9494" y="0"/>
            <a:ext cx="3336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ВОПРОСЫ?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77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</a:t>
            </a:r>
            <a:r>
              <a:rPr lang="en-US" dirty="0"/>
              <a:t>Application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2" y="1813194"/>
            <a:ext cx="100583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Класс </a:t>
            </a:r>
            <a:r>
              <a:rPr lang="ru-RU" sz="2400" dirty="0" err="1">
                <a:solidFill>
                  <a:schemeClr val="tx2"/>
                </a:solidFill>
              </a:rPr>
              <a:t>Application</a:t>
            </a:r>
            <a:r>
              <a:rPr lang="ru-RU" sz="2400" dirty="0">
                <a:solidFill>
                  <a:schemeClr val="tx2"/>
                </a:solidFill>
              </a:rPr>
              <a:t> является единственным экземпляром в приложении, то есть существует только один объект приложения. </a:t>
            </a: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При использовании собственного класса </a:t>
            </a:r>
            <a:r>
              <a:rPr lang="en-US" sz="2400" dirty="0">
                <a:solidFill>
                  <a:schemeClr val="tx2"/>
                </a:solidFill>
              </a:rPr>
              <a:t>Application </a:t>
            </a:r>
            <a:r>
              <a:rPr lang="ru-RU" sz="2400" dirty="0">
                <a:solidFill>
                  <a:schemeClr val="tx2"/>
                </a:solidFill>
              </a:rPr>
              <a:t>его необходимо добавить в </a:t>
            </a:r>
            <a:r>
              <a:rPr lang="en-US" sz="2400" b="1" dirty="0" err="1">
                <a:solidFill>
                  <a:schemeClr val="tx2"/>
                </a:solidFill>
              </a:rPr>
              <a:t>AndroidManifest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7F8444-432C-4ECA-9A8E-CDB2114BC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1" t="17518" r="48330" b="67092"/>
          <a:stretch/>
        </p:blipFill>
        <p:spPr>
          <a:xfrm>
            <a:off x="6037095" y="3456761"/>
            <a:ext cx="5057625" cy="25000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2A3E2F-A6D6-4223-A6F9-3FA399DA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41" t="8658" r="46556" b="69866"/>
          <a:stretch/>
        </p:blipFill>
        <p:spPr>
          <a:xfrm>
            <a:off x="1175101" y="3456761"/>
            <a:ext cx="4706452" cy="26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5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использовать класс </a:t>
            </a:r>
            <a:r>
              <a:rPr lang="en-US" dirty="0"/>
              <a:t>Application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1" y="2046658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tx2"/>
                </a:solidFill>
              </a:rPr>
              <a:t>Создание глобальных объектов и хранение их в приложении. </a:t>
            </a: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Например, глобальный объект базы данных или менеджер для работы с сетевыми соединениями, которые могут использоваться в разных частях приложения. Это позволяет избежать дублирования создания объектов и управлять их жизненным циклом.</a:t>
            </a:r>
          </a:p>
        </p:txBody>
      </p:sp>
    </p:spTree>
    <p:extLst>
      <p:ext uri="{BB962C8B-B14F-4D97-AF65-F5344CB8AC3E}">
        <p14:creationId xmlns:p14="http://schemas.microsoft.com/office/powerpoint/2010/main" val="178245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8" y="375485"/>
            <a:ext cx="3944566" cy="2834641"/>
          </a:xfrm>
        </p:spPr>
        <p:txBody>
          <a:bodyPr>
            <a:normAutofit/>
          </a:bodyPr>
          <a:lstStyle/>
          <a:p>
            <a:r>
              <a:rPr lang="ru-RU" sz="4400" dirty="0"/>
              <a:t>Использование</a:t>
            </a:r>
            <a:br>
              <a:rPr lang="ru-RU" sz="4400" dirty="0"/>
            </a:br>
            <a:r>
              <a:rPr lang="ru-RU" sz="4400" dirty="0"/>
              <a:t>класса </a:t>
            </a:r>
            <a:r>
              <a:rPr lang="en-US" sz="4400" dirty="0"/>
              <a:t>Application</a:t>
            </a:r>
            <a:endParaRPr lang="ru-RU" sz="4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35A02B-2272-4267-892B-06BDE5685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0" t="15461" r="40573" b="40639"/>
          <a:stretch/>
        </p:blipFill>
        <p:spPr>
          <a:xfrm>
            <a:off x="4527054" y="82683"/>
            <a:ext cx="7265668" cy="66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87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400" dirty="0">
                <a:solidFill>
                  <a:schemeClr val="tx2"/>
                </a:solidFill>
              </a:rPr>
              <a:t>2. </a:t>
            </a:r>
            <a:r>
              <a:rPr lang="en-US" sz="4400" dirty="0">
                <a:solidFill>
                  <a:schemeClr val="tx2"/>
                </a:solidFill>
              </a:rPr>
              <a:t>Broadcast Receivers</a:t>
            </a:r>
            <a:br>
              <a:rPr lang="ru-RU" sz="4000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42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86686</TotalTime>
  <Words>1245</Words>
  <Application>Microsoft Office PowerPoint</Application>
  <PresentationFormat>Широкоэкранный</PresentationFormat>
  <Paragraphs>163</Paragraphs>
  <Slides>53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Ретро</vt:lpstr>
      <vt:lpstr>Занятие 2.13. Лекция</vt:lpstr>
      <vt:lpstr>Учебные вопросы</vt:lpstr>
      <vt:lpstr>1. Класс Application </vt:lpstr>
      <vt:lpstr>Основные компоненты приложения</vt:lpstr>
      <vt:lpstr>Класс Application</vt:lpstr>
      <vt:lpstr>Класс Application</vt:lpstr>
      <vt:lpstr>Как использовать класс Application</vt:lpstr>
      <vt:lpstr>Использование класса Application</vt:lpstr>
      <vt:lpstr>2. Broadcast Receivers </vt:lpstr>
      <vt:lpstr>Широковещательные сообщения (broadcast messages)</vt:lpstr>
      <vt:lpstr>Broadcast Receivers</vt:lpstr>
      <vt:lpstr>Широковещательные сообщения (broadcast messages)</vt:lpstr>
      <vt:lpstr>Регистрация Broadcast Receivers</vt:lpstr>
      <vt:lpstr>Пример регистрации Broadcast Receiver в файле манифеста</vt:lpstr>
      <vt:lpstr>Презентация PowerPoint</vt:lpstr>
      <vt:lpstr>Пример регистрации Broadcast Receiver в коде приложения</vt:lpstr>
      <vt:lpstr>Пример отправки Broadcast message в коде приложения</vt:lpstr>
      <vt:lpstr>3. Services </vt:lpstr>
      <vt:lpstr>Services (службы/сервисы)</vt:lpstr>
      <vt:lpstr>Зачем использовать сервисы</vt:lpstr>
      <vt:lpstr>Создание сервиса в Android Studio</vt:lpstr>
      <vt:lpstr>Создание сервиса в Android Studio</vt:lpstr>
      <vt:lpstr>Создание сервиса в Android Studio</vt:lpstr>
      <vt:lpstr>Типы сервисов</vt:lpstr>
      <vt:lpstr>Типы сервисов</vt:lpstr>
      <vt:lpstr>Основные callback-методы класса Service</vt:lpstr>
      <vt:lpstr>Основные callback-методы класса Service</vt:lpstr>
      <vt:lpstr>Жизненный цикл сервиса</vt:lpstr>
      <vt:lpstr>Пример запуска сервиса</vt:lpstr>
      <vt:lpstr>Пример запуска сервиса</vt:lpstr>
      <vt:lpstr>Привязка к сервису</vt:lpstr>
      <vt:lpstr>Пример привязки сервиса (этапы 1 и 2)</vt:lpstr>
      <vt:lpstr>Пример привязки сервиса (этап 3)</vt:lpstr>
      <vt:lpstr>Пример привязки сервиса (этапы 4 и 5)</vt:lpstr>
      <vt:lpstr>Сервисы для Android 8 (API 26) и выше</vt:lpstr>
      <vt:lpstr>Изменения в Android Oreo (API 26)</vt:lpstr>
      <vt:lpstr>Пример запуска сервиса с проверкой версии Android</vt:lpstr>
      <vt:lpstr>4. Реализация уведомлений в приложениях </vt:lpstr>
      <vt:lpstr>Уведомления</vt:lpstr>
      <vt:lpstr>Источники уведомлений</vt:lpstr>
      <vt:lpstr>Демо</vt:lpstr>
      <vt:lpstr>Уведомления в Android SDK</vt:lpstr>
      <vt:lpstr>Классы для работы с уведомлениями в Android SDK</vt:lpstr>
      <vt:lpstr>Каналы уведомлений</vt:lpstr>
      <vt:lpstr>Пример создания уведомления в коде приложения</vt:lpstr>
      <vt:lpstr>Пример создания уведомления в коде приложения</vt:lpstr>
      <vt:lpstr>Пример создания уведомления в коде приложения</vt:lpstr>
      <vt:lpstr>Пример создания уведомления в коде приложения</vt:lpstr>
      <vt:lpstr>Пример создания уведомления</vt:lpstr>
      <vt:lpstr>Список дополнительных возможностей по настройке уведомлений</vt:lpstr>
      <vt:lpstr>Действие при нажатии на уведомление</vt:lpstr>
      <vt:lpstr>Пример действия при нажатии на уведомление</vt:lpstr>
      <vt:lpstr>ВОПРОСЫ?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Дисциплина</dc:title>
  <dc:creator>Sergey</dc:creator>
  <cp:lastModifiedBy>User</cp:lastModifiedBy>
  <cp:revision>505</cp:revision>
  <dcterms:created xsi:type="dcterms:W3CDTF">2022-12-04T16:28:44Z</dcterms:created>
  <dcterms:modified xsi:type="dcterms:W3CDTF">2023-05-13T07:33:47Z</dcterms:modified>
</cp:coreProperties>
</file>